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1"/>
  </p:notesMasterIdLst>
  <p:sldIdLst>
    <p:sldId id="335" r:id="rId5"/>
    <p:sldId id="426" r:id="rId6"/>
    <p:sldId id="427" r:id="rId7"/>
    <p:sldId id="428" r:id="rId8"/>
    <p:sldId id="429" r:id="rId9"/>
    <p:sldId id="353" r:id="rId10"/>
  </p:sldIdLst>
  <p:sldSz cx="9144000" cy="5149850"/>
  <p:notesSz cx="9872663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EBEA"/>
    <a:srgbClr val="127D96"/>
    <a:srgbClr val="6BABA5"/>
    <a:srgbClr val="57A7B3"/>
    <a:srgbClr val="61BBCC"/>
    <a:srgbClr val="A1D8D6"/>
    <a:srgbClr val="9CEBF8"/>
    <a:srgbClr val="7DC9C1"/>
    <a:srgbClr val="84F5EB"/>
    <a:srgbClr val="98D1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7C625B-793F-411C-A8B8-00C7D63B97A1}" v="3" dt="2026-01-23T21:52:36.11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64" autoAdjust="0"/>
    <p:restoredTop sz="97245" autoAdjust="0"/>
  </p:normalViewPr>
  <p:slideViewPr>
    <p:cSldViewPr>
      <p:cViewPr varScale="1">
        <p:scale>
          <a:sx n="146" d="100"/>
          <a:sy n="146" d="100"/>
        </p:scale>
        <p:origin x="1092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146" d="100"/>
          <a:sy n="146" d="100"/>
        </p:scale>
        <p:origin x="920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z Dary Morales Alvarez" userId="1dbb7054-9e54-411d-8b14-2bd82fb55982" providerId="ADAL" clId="{8B6815FF-11A9-424F-829B-AA1AF2698A34}"/>
    <pc:docChg chg="undo custSel modSld">
      <pc:chgData name="Luz Dary Morales Alvarez" userId="1dbb7054-9e54-411d-8b14-2bd82fb55982" providerId="ADAL" clId="{8B6815FF-11A9-424F-829B-AA1AF2698A34}" dt="2026-01-23T21:54:47.671" v="111" actId="14100"/>
      <pc:docMkLst>
        <pc:docMk/>
      </pc:docMkLst>
      <pc:sldChg chg="addSp delSp modSp mod">
        <pc:chgData name="Luz Dary Morales Alvarez" userId="1dbb7054-9e54-411d-8b14-2bd82fb55982" providerId="ADAL" clId="{8B6815FF-11A9-424F-829B-AA1AF2698A34}" dt="2026-01-23T21:54:47.671" v="111" actId="14100"/>
        <pc:sldMkLst>
          <pc:docMk/>
          <pc:sldMk cId="2344542896" sldId="426"/>
        </pc:sldMkLst>
        <pc:spChg chg="mod">
          <ac:chgData name="Luz Dary Morales Alvarez" userId="1dbb7054-9e54-411d-8b14-2bd82fb55982" providerId="ADAL" clId="{8B6815FF-11A9-424F-829B-AA1AF2698A34}" dt="2026-01-23T21:51:53.627" v="0"/>
          <ac:spMkLst>
            <pc:docMk/>
            <pc:sldMk cId="2344542896" sldId="426"/>
            <ac:spMk id="3" creationId="{79FA1F83-4FAF-DBC1-BC63-8A5D7CEEE38A}"/>
          </ac:spMkLst>
        </pc:spChg>
        <pc:spChg chg="mod">
          <ac:chgData name="Luz Dary Morales Alvarez" userId="1dbb7054-9e54-411d-8b14-2bd82fb55982" providerId="ADAL" clId="{8B6815FF-11A9-424F-829B-AA1AF2698A34}" dt="2026-01-23T21:51:53.627" v="0"/>
          <ac:spMkLst>
            <pc:docMk/>
            <pc:sldMk cId="2344542896" sldId="426"/>
            <ac:spMk id="4" creationId="{D19AADCC-9D4C-20CC-7151-1F24CEAF0EFC}"/>
          </ac:spMkLst>
        </pc:spChg>
        <pc:spChg chg="mod">
          <ac:chgData name="Luz Dary Morales Alvarez" userId="1dbb7054-9e54-411d-8b14-2bd82fb55982" providerId="ADAL" clId="{8B6815FF-11A9-424F-829B-AA1AF2698A34}" dt="2026-01-23T21:51:53.627" v="0"/>
          <ac:spMkLst>
            <pc:docMk/>
            <pc:sldMk cId="2344542896" sldId="426"/>
            <ac:spMk id="5" creationId="{383879D6-85E6-AF4B-887D-26105BAEB919}"/>
          </ac:spMkLst>
        </pc:spChg>
        <pc:spChg chg="add del">
          <ac:chgData name="Luz Dary Morales Alvarez" userId="1dbb7054-9e54-411d-8b14-2bd82fb55982" providerId="ADAL" clId="{8B6815FF-11A9-424F-829B-AA1AF2698A34}" dt="2026-01-23T21:52:26.030" v="8" actId="22"/>
          <ac:spMkLst>
            <pc:docMk/>
            <pc:sldMk cId="2344542896" sldId="426"/>
            <ac:spMk id="9" creationId="{992FD759-7211-F810-518F-3753FDAA67DB}"/>
          </ac:spMkLst>
        </pc:spChg>
        <pc:spChg chg="add mod">
          <ac:chgData name="Luz Dary Morales Alvarez" userId="1dbb7054-9e54-411d-8b14-2bd82fb55982" providerId="ADAL" clId="{8B6815FF-11A9-424F-829B-AA1AF2698A34}" dt="2026-01-23T21:53:16.790" v="107" actId="20577"/>
          <ac:spMkLst>
            <pc:docMk/>
            <pc:sldMk cId="2344542896" sldId="426"/>
            <ac:spMk id="10" creationId="{A22E78B0-D3E5-7D80-59B4-2E0CA0D4464F}"/>
          </ac:spMkLst>
        </pc:spChg>
        <pc:spChg chg="mod">
          <ac:chgData name="Luz Dary Morales Alvarez" userId="1dbb7054-9e54-411d-8b14-2bd82fb55982" providerId="ADAL" clId="{8B6815FF-11A9-424F-829B-AA1AF2698A34}" dt="2026-01-23T21:54:47.671" v="111" actId="14100"/>
          <ac:spMkLst>
            <pc:docMk/>
            <pc:sldMk cId="2344542896" sldId="426"/>
            <ac:spMk id="12" creationId="{325FF8FD-B42E-1B57-0F27-DD7E0276B506}"/>
          </ac:spMkLst>
        </pc:spChg>
        <pc:spChg chg="mod">
          <ac:chgData name="Luz Dary Morales Alvarez" userId="1dbb7054-9e54-411d-8b14-2bd82fb55982" providerId="ADAL" clId="{8B6815FF-11A9-424F-829B-AA1AF2698A34}" dt="2026-01-23T21:52:07.880" v="5"/>
          <ac:spMkLst>
            <pc:docMk/>
            <pc:sldMk cId="2344542896" sldId="426"/>
            <ac:spMk id="13" creationId="{A8A18A30-D562-B3F2-119C-8C778EE70E69}"/>
          </ac:spMkLst>
        </pc:spChg>
        <pc:grpChg chg="add del mod">
          <ac:chgData name="Luz Dary Morales Alvarez" userId="1dbb7054-9e54-411d-8b14-2bd82fb55982" providerId="ADAL" clId="{8B6815FF-11A9-424F-829B-AA1AF2698A34}" dt="2026-01-23T21:52:34.007" v="10" actId="1076"/>
          <ac:grpSpMkLst>
            <pc:docMk/>
            <pc:sldMk cId="2344542896" sldId="426"/>
            <ac:grpSpMk id="2" creationId="{3B440047-8CBE-B920-4F3C-5AD4FF3176A8}"/>
          </ac:grpSpMkLst>
        </pc:grpChg>
        <pc:cxnChg chg="mod">
          <ac:chgData name="Luz Dary Morales Alvarez" userId="1dbb7054-9e54-411d-8b14-2bd82fb55982" providerId="ADAL" clId="{8B6815FF-11A9-424F-829B-AA1AF2698A34}" dt="2026-01-23T21:51:53.627" v="0"/>
          <ac:cxnSpMkLst>
            <pc:docMk/>
            <pc:sldMk cId="2344542896" sldId="426"/>
            <ac:cxnSpMk id="6" creationId="{F3B34E4F-DF65-47B3-7BBB-297D49341B0D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nssalud.sharepoint.com/sites/SIG/SIG2019/2.%20D01%20PLANEACION%20INSTITUCIONAL/5.%20PROYECTOS%20DE%20INVERSI&#211;N/1302242%20REALIZAR%20INFORMES/PUBLICACI&#211;N%20PRESUPUESTO%20PROY%20INVERSI&#211;N/Datos%20publicaci&#243;n%20presupuesto%20de%20inversi&#243;n%202025%20con%25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[Datos publicación presupuesto de inversión 2025 con Reducción.xlsx]Hoja2!TablaDinámica1</c:name>
    <c:fmtId val="-1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diamond"/>
          <c:size val="6"/>
          <c:spPr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square"/>
          <c:size val="6"/>
          <c:spPr>
            <a:solidFill>
              <a:schemeClr val="accent2"/>
            </a:solidFill>
            <a:ln w="9525">
              <a:solidFill>
                <a:schemeClr val="accent2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triangle"/>
          <c:size val="6"/>
          <c:spPr>
            <a:solidFill>
              <a:schemeClr val="accent3"/>
            </a:solidFill>
            <a:ln w="9525">
              <a:solidFill>
                <a:schemeClr val="accent3"/>
              </a:solidFill>
              <a:round/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3"/>
          </a:solidFill>
          <a:ln>
            <a:noFill/>
          </a:ln>
          <a:effectLst/>
        </c:spP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-540000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2.0440254102938406E-2"/>
          <c:y val="3.0555548872364637E-2"/>
          <c:w val="0.82994166665944469"/>
          <c:h val="0.938888902255270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Hoja2!$B$3</c:f>
              <c:strCache>
                <c:ptCount val="1"/>
                <c:pt idx="0">
                  <c:v> Asignación Inicial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9143337169035064E-3"/>
                  <c:y val="0.1578947368421052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ED5-42A2-9371-3BF9C146AA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Hoja2!$A$4:$A$7</c:f>
              <c:strCache>
                <c:ptCount val="3"/>
                <c:pt idx="0">
                  <c:v>1901 – Salud Pública y Prestación de Servicios</c:v>
                </c:pt>
                <c:pt idx="1">
                  <c:v>1999 – Fortalecimiento y Apoyo a la Gestión Institucional</c:v>
                </c:pt>
                <c:pt idx="2">
                  <c:v>1905 - Salud Pública - Concepto Previo Concepto</c:v>
                </c:pt>
              </c:strCache>
            </c:strRef>
          </c:cat>
          <c:val>
            <c:numRef>
              <c:f>Hoja2!$B$4:$B$7</c:f>
              <c:numCache>
                <c:formatCode>"$"#,##0_);[Red]\("$"#,##0\)</c:formatCode>
                <c:ptCount val="3"/>
                <c:pt idx="0">
                  <c:v>45759182000</c:v>
                </c:pt>
                <c:pt idx="1">
                  <c:v>14189411000</c:v>
                </c:pt>
                <c:pt idx="2">
                  <c:v>2732011677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D5-42A2-9371-3BF9C146AA71}"/>
            </c:ext>
          </c:extLst>
        </c:ser>
        <c:ser>
          <c:idx val="1"/>
          <c:order val="1"/>
          <c:tx>
            <c:strRef>
              <c:f>Hoja2!$C$3</c:f>
              <c:strCache>
                <c:ptCount val="1"/>
                <c:pt idx="0">
                  <c:v> Reducción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Hoja2!$A$4:$A$7</c:f>
              <c:strCache>
                <c:ptCount val="3"/>
                <c:pt idx="0">
                  <c:v>1901 – Salud Pública y Prestación de Servicios</c:v>
                </c:pt>
                <c:pt idx="1">
                  <c:v>1999 – Fortalecimiento y Apoyo a la Gestión Institucional</c:v>
                </c:pt>
                <c:pt idx="2">
                  <c:v>1905 - Salud Pública - Concepto Previo Concepto</c:v>
                </c:pt>
              </c:strCache>
            </c:strRef>
          </c:cat>
          <c:val>
            <c:numRef>
              <c:f>Hoja2!$C$4:$C$7</c:f>
              <c:numCache>
                <c:formatCode>"$"#,##0_);[Red]\("$"#,##0\)</c:formatCode>
                <c:ptCount val="3"/>
                <c:pt idx="0">
                  <c:v>421245856</c:v>
                </c:pt>
                <c:pt idx="1">
                  <c:v>827915901</c:v>
                </c:pt>
                <c:pt idx="2">
                  <c:v>2732011677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D5-42A2-9371-3BF9C146AA71}"/>
            </c:ext>
          </c:extLst>
        </c:ser>
        <c:ser>
          <c:idx val="2"/>
          <c:order val="2"/>
          <c:tx>
            <c:strRef>
              <c:f>Hoja2!$D$3</c:f>
              <c:strCache>
                <c:ptCount val="1"/>
                <c:pt idx="0">
                  <c:v> Apropiación Final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8286674338070129E-3"/>
                  <c:y val="0.1315789473684210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ED5-42A2-9371-3BF9C146AA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Hoja2!$A$4:$A$7</c:f>
              <c:strCache>
                <c:ptCount val="3"/>
                <c:pt idx="0">
                  <c:v>1901 – Salud Pública y Prestación de Servicios</c:v>
                </c:pt>
                <c:pt idx="1">
                  <c:v>1999 – Fortalecimiento y Apoyo a la Gestión Institucional</c:v>
                </c:pt>
                <c:pt idx="2">
                  <c:v>1905 - Salud Pública - Concepto Previo Concepto</c:v>
                </c:pt>
              </c:strCache>
            </c:strRef>
          </c:cat>
          <c:val>
            <c:numRef>
              <c:f>Hoja2!$D$4:$D$7</c:f>
              <c:numCache>
                <c:formatCode>"$"#,##0_);[Red]\("$"#,##0\)</c:formatCode>
                <c:ptCount val="3"/>
                <c:pt idx="0">
                  <c:v>45337936144</c:v>
                </c:pt>
                <c:pt idx="1">
                  <c:v>13361495099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D5-42A2-9371-3BF9C146AA7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853694031"/>
        <c:axId val="853686831"/>
      </c:barChart>
      <c:catAx>
        <c:axId val="85369403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53686831"/>
        <c:crosses val="autoZero"/>
        <c:auto val="1"/>
        <c:lblAlgn val="ctr"/>
        <c:lblOffset val="100"/>
        <c:noMultiLvlLbl val="0"/>
      </c:catAx>
      <c:valAx>
        <c:axId val="853686831"/>
        <c:scaling>
          <c:orientation val="minMax"/>
        </c:scaling>
        <c:delete val="1"/>
        <c:axPos val="l"/>
        <c:numFmt formatCode="&quot;$&quot;#,##0_);[Red]\(&quot;$&quot;#,##0\)" sourceLinked="1"/>
        <c:majorTickMark val="none"/>
        <c:minorTickMark val="none"/>
        <c:tickLblPos val="nextTo"/>
        <c:crossAx val="8536940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legendEntry>
      <c:layout>
        <c:manualLayout>
          <c:xMode val="edge"/>
          <c:yMode val="edge"/>
          <c:x val="0.85548607560418588"/>
          <c:y val="0.37313882639670043"/>
          <c:w val="0.14451392439581415"/>
          <c:h val="0.37872234720659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8154" cy="344592"/>
          </a:xfrm>
          <a:prstGeom prst="rect">
            <a:avLst/>
          </a:prstGeom>
        </p:spPr>
        <p:txBody>
          <a:bodyPr vert="horz" lIns="107021" tIns="53511" rIns="107021" bIns="53511" rtlCol="0"/>
          <a:lstStyle>
            <a:lvl1pPr algn="l">
              <a:defRPr sz="14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592796" y="1"/>
            <a:ext cx="4278154" cy="344592"/>
          </a:xfrm>
          <a:prstGeom prst="rect">
            <a:avLst/>
          </a:prstGeom>
        </p:spPr>
        <p:txBody>
          <a:bodyPr vert="horz" lIns="107021" tIns="53511" rIns="107021" bIns="53511" rtlCol="0"/>
          <a:lstStyle>
            <a:lvl1pPr algn="r">
              <a:defRPr sz="1400"/>
            </a:lvl1pPr>
          </a:lstStyle>
          <a:p>
            <a:fld id="{280E8DFA-BFA2-492D-A6E5-8E031356E595}" type="datetimeFigureOut">
              <a:rPr lang="es-CO" smtClean="0"/>
              <a:t>23/01/2026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82900" y="858838"/>
            <a:ext cx="4106863" cy="2312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7021" tIns="53511" rIns="107021" bIns="53511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87267" y="3300044"/>
            <a:ext cx="7898130" cy="2701764"/>
          </a:xfrm>
          <a:prstGeom prst="rect">
            <a:avLst/>
          </a:prstGeom>
        </p:spPr>
        <p:txBody>
          <a:bodyPr vert="horz" lIns="107021" tIns="53511" rIns="107021" bIns="53511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409"/>
            <a:ext cx="4278154" cy="344591"/>
          </a:xfrm>
          <a:prstGeom prst="rect">
            <a:avLst/>
          </a:prstGeom>
        </p:spPr>
        <p:txBody>
          <a:bodyPr vert="horz" lIns="107021" tIns="53511" rIns="107021" bIns="53511" rtlCol="0" anchor="b"/>
          <a:lstStyle>
            <a:lvl1pPr algn="l">
              <a:defRPr sz="14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592796" y="6513409"/>
            <a:ext cx="4278154" cy="344591"/>
          </a:xfrm>
          <a:prstGeom prst="rect">
            <a:avLst/>
          </a:prstGeom>
        </p:spPr>
        <p:txBody>
          <a:bodyPr vert="horz" lIns="107021" tIns="53511" rIns="107021" bIns="53511" rtlCol="0" anchor="b"/>
          <a:lstStyle>
            <a:lvl1pPr algn="r">
              <a:defRPr sz="1400"/>
            </a:lvl1pPr>
          </a:lstStyle>
          <a:p>
            <a:fld id="{BB31FC14-61EB-418D-B3F2-3B23DE16A30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1303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612DC64-0C1C-984B-A2BC-63E34D5BD0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56" t="55307" r="-2482" b="-4468"/>
          <a:stretch/>
        </p:blipFill>
        <p:spPr>
          <a:xfrm>
            <a:off x="1066800" y="4022725"/>
            <a:ext cx="2914089" cy="97136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turque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9916756-6F76-8EE2-D6C2-AF59DFEE90AA}"/>
              </a:ext>
            </a:extLst>
          </p:cNvPr>
          <p:cNvSpPr/>
          <p:nvPr userDrawn="1"/>
        </p:nvSpPr>
        <p:spPr>
          <a:xfrm>
            <a:off x="0" y="0"/>
            <a:ext cx="9144000" cy="5149850"/>
          </a:xfrm>
          <a:prstGeom prst="rect">
            <a:avLst/>
          </a:prstGeom>
          <a:solidFill>
            <a:srgbClr val="6BA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3F60F916-52A4-4234-5743-B29C852E5F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058"/>
            <a:ext cx="9144000" cy="6179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2EE63C4-BE61-EC44-8772-A3DD9D4F23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56" t="55307" r="-2482" b="-4468"/>
          <a:stretch/>
        </p:blipFill>
        <p:spPr>
          <a:xfrm>
            <a:off x="3657600" y="212725"/>
            <a:ext cx="1828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041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oc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9916756-6F76-8EE2-D6C2-AF59DFEE90AA}"/>
              </a:ext>
            </a:extLst>
          </p:cNvPr>
          <p:cNvSpPr/>
          <p:nvPr userDrawn="1"/>
        </p:nvSpPr>
        <p:spPr>
          <a:xfrm>
            <a:off x="0" y="0"/>
            <a:ext cx="9144000" cy="5149850"/>
          </a:xfrm>
          <a:prstGeom prst="rect">
            <a:avLst/>
          </a:prstGeom>
          <a:solidFill>
            <a:srgbClr val="E0D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2F878C9-372F-61C5-3E63-124CC49ACE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058"/>
            <a:ext cx="9144000" cy="617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AEBE7BB-D4CD-1D42-B47A-40EB444C8C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56" t="-6145" r="-2482" b="56984"/>
          <a:stretch/>
        </p:blipFill>
        <p:spPr>
          <a:xfrm>
            <a:off x="3657600" y="212725"/>
            <a:ext cx="1828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49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ada capítulo turque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9916756-6F76-8EE2-D6C2-AF59DFEE90AA}"/>
              </a:ext>
            </a:extLst>
          </p:cNvPr>
          <p:cNvSpPr/>
          <p:nvPr userDrawn="1"/>
        </p:nvSpPr>
        <p:spPr>
          <a:xfrm>
            <a:off x="-4482" y="6537"/>
            <a:ext cx="9144000" cy="5149850"/>
          </a:xfrm>
          <a:prstGeom prst="rect">
            <a:avLst/>
          </a:prstGeom>
          <a:solidFill>
            <a:srgbClr val="6BA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CE87108-F4C9-50F5-7658-B2FDD4EB80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058"/>
            <a:ext cx="9144000" cy="6179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59EA540-ED87-4946-A698-A3A4F8FDBB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56" t="55307" r="-2482" b="-4468"/>
          <a:stretch/>
        </p:blipFill>
        <p:spPr>
          <a:xfrm>
            <a:off x="3657600" y="212725"/>
            <a:ext cx="1828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86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ada capítulo oc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E6DB0EA4-61F0-E5A1-4F93-11C027B0EB86}"/>
              </a:ext>
            </a:extLst>
          </p:cNvPr>
          <p:cNvSpPr/>
          <p:nvPr userDrawn="1"/>
        </p:nvSpPr>
        <p:spPr>
          <a:xfrm>
            <a:off x="0" y="0"/>
            <a:ext cx="9144000" cy="5149850"/>
          </a:xfrm>
          <a:prstGeom prst="rect">
            <a:avLst/>
          </a:prstGeom>
          <a:solidFill>
            <a:srgbClr val="E0D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0089D3B-2FD0-A3FE-F1D0-559FBBD03A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72"/>
          <a:stretch/>
        </p:blipFill>
        <p:spPr>
          <a:xfrm>
            <a:off x="6518965" y="0"/>
            <a:ext cx="2625036" cy="51498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157418E-5FC5-6AC2-676F-1A23E18171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058"/>
            <a:ext cx="9144000" cy="6179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87FE560-A3AD-8A45-ACA3-2E559282E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56" t="-6145" r="-2482" b="56984"/>
          <a:stretch/>
        </p:blipFill>
        <p:spPr>
          <a:xfrm>
            <a:off x="3657600" y="212725"/>
            <a:ext cx="1828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028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general blan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0BE0FB81-E98B-5F69-E896-39B27AAAEAE2}"/>
              </a:ext>
            </a:extLst>
          </p:cNvPr>
          <p:cNvSpPr/>
          <p:nvPr userDrawn="1"/>
        </p:nvSpPr>
        <p:spPr>
          <a:xfrm>
            <a:off x="3108389" y="4750970"/>
            <a:ext cx="6035611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Rectángulo 25">
            <a:extLst>
              <a:ext uri="{FF2B5EF4-FFF2-40B4-BE49-F238E27FC236}">
                <a16:creationId xmlns:a16="http://schemas.microsoft.com/office/drawing/2014/main" id="{12DCF5C4-6C33-3CEC-9AD9-68D4EE4C61E3}"/>
              </a:ext>
            </a:extLst>
          </p:cNvPr>
          <p:cNvSpPr/>
          <p:nvPr userDrawn="1"/>
        </p:nvSpPr>
        <p:spPr>
          <a:xfrm>
            <a:off x="0" y="4654742"/>
            <a:ext cx="5410200" cy="434783"/>
          </a:xfrm>
          <a:custGeom>
            <a:avLst/>
            <a:gdLst>
              <a:gd name="connsiteX0" fmla="*/ 0 w 12192473"/>
              <a:gd name="connsiteY0" fmla="*/ 0 h 719209"/>
              <a:gd name="connsiteX1" fmla="*/ 12192473 w 12192473"/>
              <a:gd name="connsiteY1" fmla="*/ 0 h 719209"/>
              <a:gd name="connsiteX2" fmla="*/ 12192473 w 12192473"/>
              <a:gd name="connsiteY2" fmla="*/ 719209 h 719209"/>
              <a:gd name="connsiteX3" fmla="*/ 0 w 12192473"/>
              <a:gd name="connsiteY3" fmla="*/ 719209 h 719209"/>
              <a:gd name="connsiteX4" fmla="*/ 0 w 12192473"/>
              <a:gd name="connsiteY4" fmla="*/ 0 h 719209"/>
              <a:gd name="connsiteX0" fmla="*/ 0 w 12192473"/>
              <a:gd name="connsiteY0" fmla="*/ 0 h 719209"/>
              <a:gd name="connsiteX1" fmla="*/ 10991635 w 12192473"/>
              <a:gd name="connsiteY1" fmla="*/ 11017 h 719209"/>
              <a:gd name="connsiteX2" fmla="*/ 12192473 w 12192473"/>
              <a:gd name="connsiteY2" fmla="*/ 719209 h 719209"/>
              <a:gd name="connsiteX3" fmla="*/ 0 w 12192473"/>
              <a:gd name="connsiteY3" fmla="*/ 719209 h 719209"/>
              <a:gd name="connsiteX4" fmla="*/ 0 w 12192473"/>
              <a:gd name="connsiteY4" fmla="*/ 0 h 719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473" h="719209">
                <a:moveTo>
                  <a:pt x="0" y="0"/>
                </a:moveTo>
                <a:lnTo>
                  <a:pt x="10991635" y="11017"/>
                </a:lnTo>
                <a:lnTo>
                  <a:pt x="12192473" y="719209"/>
                </a:lnTo>
                <a:lnTo>
                  <a:pt x="0" y="719209"/>
                </a:lnTo>
                <a:lnTo>
                  <a:pt x="0" y="0"/>
                </a:lnTo>
                <a:close/>
              </a:path>
            </a:pathLst>
          </a:custGeom>
          <a:solidFill>
            <a:srgbClr val="74B7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31BD5BAD-089C-59FC-E390-F66F2A664E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058"/>
            <a:ext cx="9144000" cy="6179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FE58F13-AE9F-EF47-97ED-46ADDE3841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515" y="136525"/>
            <a:ext cx="1617135" cy="457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general oc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4290D7F-DCB2-6A7D-BF45-CCE7A120DFE5}"/>
              </a:ext>
            </a:extLst>
          </p:cNvPr>
          <p:cNvSpPr/>
          <p:nvPr userDrawn="1"/>
        </p:nvSpPr>
        <p:spPr>
          <a:xfrm>
            <a:off x="0" y="0"/>
            <a:ext cx="9144000" cy="5149850"/>
          </a:xfrm>
          <a:prstGeom prst="rect">
            <a:avLst/>
          </a:prstGeom>
          <a:solidFill>
            <a:schemeClr val="bg2">
              <a:alpha val="7906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BE0FB81-E98B-5F69-E896-39B27AAAEAE2}"/>
              </a:ext>
            </a:extLst>
          </p:cNvPr>
          <p:cNvSpPr/>
          <p:nvPr userDrawn="1"/>
        </p:nvSpPr>
        <p:spPr>
          <a:xfrm>
            <a:off x="3108389" y="4750970"/>
            <a:ext cx="6035611" cy="3385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Rectángulo 25">
            <a:extLst>
              <a:ext uri="{FF2B5EF4-FFF2-40B4-BE49-F238E27FC236}">
                <a16:creationId xmlns:a16="http://schemas.microsoft.com/office/drawing/2014/main" id="{E34FB8E6-9918-831F-9220-3EA302260677}"/>
              </a:ext>
            </a:extLst>
          </p:cNvPr>
          <p:cNvSpPr/>
          <p:nvPr userDrawn="1"/>
        </p:nvSpPr>
        <p:spPr>
          <a:xfrm>
            <a:off x="0" y="4654742"/>
            <a:ext cx="5410200" cy="434783"/>
          </a:xfrm>
          <a:custGeom>
            <a:avLst/>
            <a:gdLst>
              <a:gd name="connsiteX0" fmla="*/ 0 w 12192473"/>
              <a:gd name="connsiteY0" fmla="*/ 0 h 719209"/>
              <a:gd name="connsiteX1" fmla="*/ 12192473 w 12192473"/>
              <a:gd name="connsiteY1" fmla="*/ 0 h 719209"/>
              <a:gd name="connsiteX2" fmla="*/ 12192473 w 12192473"/>
              <a:gd name="connsiteY2" fmla="*/ 719209 h 719209"/>
              <a:gd name="connsiteX3" fmla="*/ 0 w 12192473"/>
              <a:gd name="connsiteY3" fmla="*/ 719209 h 719209"/>
              <a:gd name="connsiteX4" fmla="*/ 0 w 12192473"/>
              <a:gd name="connsiteY4" fmla="*/ 0 h 719209"/>
              <a:gd name="connsiteX0" fmla="*/ 0 w 12192473"/>
              <a:gd name="connsiteY0" fmla="*/ 0 h 719209"/>
              <a:gd name="connsiteX1" fmla="*/ 10991635 w 12192473"/>
              <a:gd name="connsiteY1" fmla="*/ 11017 h 719209"/>
              <a:gd name="connsiteX2" fmla="*/ 12192473 w 12192473"/>
              <a:gd name="connsiteY2" fmla="*/ 719209 h 719209"/>
              <a:gd name="connsiteX3" fmla="*/ 0 w 12192473"/>
              <a:gd name="connsiteY3" fmla="*/ 719209 h 719209"/>
              <a:gd name="connsiteX4" fmla="*/ 0 w 12192473"/>
              <a:gd name="connsiteY4" fmla="*/ 0 h 719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473" h="719209">
                <a:moveTo>
                  <a:pt x="0" y="0"/>
                </a:moveTo>
                <a:lnTo>
                  <a:pt x="10991635" y="11017"/>
                </a:lnTo>
                <a:lnTo>
                  <a:pt x="12192473" y="719209"/>
                </a:lnTo>
                <a:lnTo>
                  <a:pt x="0" y="719209"/>
                </a:lnTo>
                <a:lnTo>
                  <a:pt x="0" y="0"/>
                </a:lnTo>
                <a:close/>
              </a:path>
            </a:pathLst>
          </a:custGeom>
          <a:solidFill>
            <a:srgbClr val="74B7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157418E-5FC5-6AC2-676F-1A23E18171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058"/>
            <a:ext cx="9144000" cy="6179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BA54771-786A-934F-9457-CDA5C11AF1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56" t="-6145" r="-2482" b="56984"/>
          <a:stretch/>
        </p:blipFill>
        <p:spPr>
          <a:xfrm>
            <a:off x="7162800" y="212725"/>
            <a:ext cx="1828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526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general turque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4290D7F-DCB2-6A7D-BF45-CCE7A120DFE5}"/>
              </a:ext>
            </a:extLst>
          </p:cNvPr>
          <p:cNvSpPr/>
          <p:nvPr userDrawn="1"/>
        </p:nvSpPr>
        <p:spPr>
          <a:xfrm>
            <a:off x="0" y="0"/>
            <a:ext cx="9144000" cy="5149850"/>
          </a:xfrm>
          <a:prstGeom prst="rect">
            <a:avLst/>
          </a:prstGeom>
          <a:solidFill>
            <a:srgbClr val="C3E7E6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BE0FB81-E98B-5F69-E896-39B27AAAEAE2}"/>
              </a:ext>
            </a:extLst>
          </p:cNvPr>
          <p:cNvSpPr/>
          <p:nvPr userDrawn="1"/>
        </p:nvSpPr>
        <p:spPr>
          <a:xfrm>
            <a:off x="3108389" y="4750970"/>
            <a:ext cx="6035611" cy="3385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Rectángulo 25">
            <a:extLst>
              <a:ext uri="{FF2B5EF4-FFF2-40B4-BE49-F238E27FC236}">
                <a16:creationId xmlns:a16="http://schemas.microsoft.com/office/drawing/2014/main" id="{0286B424-3A3B-F0FD-2196-00371C5D577F}"/>
              </a:ext>
            </a:extLst>
          </p:cNvPr>
          <p:cNvSpPr/>
          <p:nvPr userDrawn="1"/>
        </p:nvSpPr>
        <p:spPr>
          <a:xfrm>
            <a:off x="0" y="4654742"/>
            <a:ext cx="5410200" cy="434783"/>
          </a:xfrm>
          <a:custGeom>
            <a:avLst/>
            <a:gdLst>
              <a:gd name="connsiteX0" fmla="*/ 0 w 12192473"/>
              <a:gd name="connsiteY0" fmla="*/ 0 h 719209"/>
              <a:gd name="connsiteX1" fmla="*/ 12192473 w 12192473"/>
              <a:gd name="connsiteY1" fmla="*/ 0 h 719209"/>
              <a:gd name="connsiteX2" fmla="*/ 12192473 w 12192473"/>
              <a:gd name="connsiteY2" fmla="*/ 719209 h 719209"/>
              <a:gd name="connsiteX3" fmla="*/ 0 w 12192473"/>
              <a:gd name="connsiteY3" fmla="*/ 719209 h 719209"/>
              <a:gd name="connsiteX4" fmla="*/ 0 w 12192473"/>
              <a:gd name="connsiteY4" fmla="*/ 0 h 719209"/>
              <a:gd name="connsiteX0" fmla="*/ 0 w 12192473"/>
              <a:gd name="connsiteY0" fmla="*/ 0 h 719209"/>
              <a:gd name="connsiteX1" fmla="*/ 10991635 w 12192473"/>
              <a:gd name="connsiteY1" fmla="*/ 11017 h 719209"/>
              <a:gd name="connsiteX2" fmla="*/ 12192473 w 12192473"/>
              <a:gd name="connsiteY2" fmla="*/ 719209 h 719209"/>
              <a:gd name="connsiteX3" fmla="*/ 0 w 12192473"/>
              <a:gd name="connsiteY3" fmla="*/ 719209 h 719209"/>
              <a:gd name="connsiteX4" fmla="*/ 0 w 12192473"/>
              <a:gd name="connsiteY4" fmla="*/ 0 h 719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473" h="719209">
                <a:moveTo>
                  <a:pt x="0" y="0"/>
                </a:moveTo>
                <a:lnTo>
                  <a:pt x="10991635" y="11017"/>
                </a:lnTo>
                <a:lnTo>
                  <a:pt x="12192473" y="719209"/>
                </a:lnTo>
                <a:lnTo>
                  <a:pt x="0" y="719209"/>
                </a:lnTo>
                <a:lnTo>
                  <a:pt x="0" y="0"/>
                </a:lnTo>
                <a:close/>
              </a:path>
            </a:pathLst>
          </a:custGeom>
          <a:solidFill>
            <a:srgbClr val="74B7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9B11E7C-2679-A79F-3169-BBEAD8AAD6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058"/>
            <a:ext cx="9144000" cy="6179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DC57BDB-476E-5348-82C9-2FEA91A1FF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56" t="-6145" r="-2482" b="56984"/>
          <a:stretch/>
        </p:blipFill>
        <p:spPr>
          <a:xfrm>
            <a:off x="7162800" y="212725"/>
            <a:ext cx="1828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82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>
            <a:extLst>
              <a:ext uri="{FF2B5EF4-FFF2-40B4-BE49-F238E27FC236}">
                <a16:creationId xmlns:a16="http://schemas.microsoft.com/office/drawing/2014/main" id="{64416B5E-6DB1-5207-BB67-EFB682B26071}"/>
              </a:ext>
            </a:extLst>
          </p:cNvPr>
          <p:cNvSpPr/>
          <p:nvPr userDrawn="1"/>
        </p:nvSpPr>
        <p:spPr>
          <a:xfrm>
            <a:off x="0" y="0"/>
            <a:ext cx="9144000" cy="5149850"/>
          </a:xfrm>
          <a:prstGeom prst="rect">
            <a:avLst/>
          </a:prstGeom>
          <a:solidFill>
            <a:srgbClr val="6BA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19DEACE-EF1B-AE88-3F03-F213C5D5AE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8058"/>
            <a:ext cx="9144000" cy="61792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82607595-22C5-4E8E-40D9-4F232C67EF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5264"/>
            <a:ext cx="6553199" cy="5018260"/>
          </a:xfrm>
          <a:prstGeom prst="rect">
            <a:avLst/>
          </a:prstGeom>
          <a:ln w="38100">
            <a:noFill/>
          </a:ln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296CA898-48A0-7F49-B5D9-AD466650F42D}"/>
              </a:ext>
            </a:extLst>
          </p:cNvPr>
          <p:cNvSpPr txBox="1"/>
          <p:nvPr userDrawn="1"/>
        </p:nvSpPr>
        <p:spPr>
          <a:xfrm>
            <a:off x="6553200" y="2167954"/>
            <a:ext cx="2819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rtl="0"/>
            <a:r>
              <a:rPr lang="es-CO" sz="3600" b="1" kern="1200" dirty="0">
                <a:solidFill>
                  <a:schemeClr val="bg1"/>
                </a:solidFill>
                <a:effectLst>
                  <a:outerShdw dist="6350" dir="2700000" algn="tl" rotWithShape="0">
                    <a:prstClr val="black"/>
                  </a:outerShdw>
                </a:effectLst>
                <a:latin typeface="Calibri" panose="020F0502020204030204" pitchFamily="34" charset="0"/>
                <a:ea typeface="+mn-ea"/>
                <a:cs typeface="+mn-cs"/>
              </a:rPr>
              <a:t>¡Gracias!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B1523D0-572C-56BF-E9A1-C78C9E3792FB}"/>
              </a:ext>
            </a:extLst>
          </p:cNvPr>
          <p:cNvSpPr/>
          <p:nvPr userDrawn="1"/>
        </p:nvSpPr>
        <p:spPr>
          <a:xfrm>
            <a:off x="-26670" y="33640"/>
            <a:ext cx="9144000" cy="5054418"/>
          </a:xfrm>
          <a:prstGeom prst="rect">
            <a:avLst/>
          </a:prstGeom>
          <a:solidFill>
            <a:srgbClr val="6BABA5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8" r:id="rId2"/>
    <p:sldLayoutId id="2147483669" r:id="rId3"/>
    <p:sldLayoutId id="2147483674" r:id="rId4"/>
    <p:sldLayoutId id="2147483671" r:id="rId5"/>
    <p:sldLayoutId id="2147483662" r:id="rId6"/>
    <p:sldLayoutId id="2147483667" r:id="rId7"/>
    <p:sldLayoutId id="2147483666" r:id="rId8"/>
    <p:sldLayoutId id="2147483665" r:id="rId9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8FA56768-51B8-0E4B-9A83-F48F43545A5E}"/>
              </a:ext>
            </a:extLst>
          </p:cNvPr>
          <p:cNvSpPr txBox="1"/>
          <p:nvPr/>
        </p:nvSpPr>
        <p:spPr>
          <a:xfrm>
            <a:off x="14941" y="669925"/>
            <a:ext cx="2362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00" b="1" dirty="0">
                <a:solidFill>
                  <a:schemeClr val="bg1"/>
                </a:solidFill>
              </a:rPr>
              <a:t>ÁREA PARA FOTOGRAFÍA</a:t>
            </a:r>
            <a:br>
              <a:rPr lang="es-CO" sz="1100" b="1" dirty="0">
                <a:solidFill>
                  <a:schemeClr val="bg1"/>
                </a:solidFill>
              </a:rPr>
            </a:br>
            <a:r>
              <a:rPr lang="es-CO" sz="1100" b="1" dirty="0">
                <a:solidFill>
                  <a:schemeClr val="bg1"/>
                </a:solidFill>
              </a:rPr>
              <a:t>presentación</a:t>
            </a:r>
          </a:p>
          <a:p>
            <a:pPr algn="ctr"/>
            <a:r>
              <a:rPr lang="es-CO" sz="800" dirty="0">
                <a:solidFill>
                  <a:schemeClr val="bg1"/>
                </a:solidFill>
              </a:rPr>
              <a:t>(insertar foto al fondo</a:t>
            </a:r>
          </a:p>
          <a:p>
            <a:pPr algn="ctr"/>
            <a:r>
              <a:rPr lang="es-CO" sz="800" dirty="0">
                <a:solidFill>
                  <a:schemeClr val="bg1"/>
                </a:solidFill>
              </a:rPr>
              <a:t>con filtro turquesa sobrepuesto)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B9F417E-4F36-6440-BC9B-07626B4082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56" t="55307" r="-2482" b="-4468"/>
          <a:stretch/>
        </p:blipFill>
        <p:spPr>
          <a:xfrm>
            <a:off x="1066800" y="4022725"/>
            <a:ext cx="2914089" cy="97136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FE1158F-7C12-0469-D3A6-B4BE86B97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42" y="0"/>
            <a:ext cx="9158941" cy="514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713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7F68BA1-7B4A-72F5-4D8E-BC090CB2D8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" t="1110" r="604" b="230"/>
          <a:stretch/>
        </p:blipFill>
        <p:spPr>
          <a:xfrm>
            <a:off x="231473" y="155762"/>
            <a:ext cx="5102529" cy="493537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B9F417E-4F36-6440-BC9B-07626B4082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56" t="55307" r="-2482" b="-4468"/>
          <a:stretch/>
        </p:blipFill>
        <p:spPr>
          <a:xfrm>
            <a:off x="1066800" y="4022725"/>
            <a:ext cx="2914089" cy="971363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325FF8FD-B42E-1B57-0F27-DD7E0276B506}"/>
              </a:ext>
            </a:extLst>
          </p:cNvPr>
          <p:cNvSpPr/>
          <p:nvPr/>
        </p:nvSpPr>
        <p:spPr>
          <a:xfrm>
            <a:off x="0" y="-9344"/>
            <a:ext cx="5372101" cy="5159194"/>
          </a:xfrm>
          <a:prstGeom prst="rect">
            <a:avLst/>
          </a:prstGeom>
          <a:solidFill>
            <a:srgbClr val="6BABA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8A18A30-D562-B3F2-119C-8C778EE70E69}"/>
              </a:ext>
            </a:extLst>
          </p:cNvPr>
          <p:cNvSpPr txBox="1"/>
          <p:nvPr/>
        </p:nvSpPr>
        <p:spPr>
          <a:xfrm>
            <a:off x="5565475" y="1127125"/>
            <a:ext cx="31242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</a:rPr>
              <a:t>Programas y Proyectos en Ejecución</a:t>
            </a:r>
          </a:p>
          <a:p>
            <a:pPr algn="ctr"/>
            <a:endParaRPr lang="es-CO" sz="2400" b="1" i="0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</a:endParaRPr>
          </a:p>
          <a:p>
            <a:pPr algn="ctr"/>
            <a:r>
              <a:rPr lang="es-CO" sz="2400" b="1" i="0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</a:rPr>
              <a:t>Presupuesto de Inversión 202</a:t>
            </a:r>
            <a:r>
              <a:rPr lang="es-CO" sz="2400" b="1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</a:rPr>
              <a:t>5</a:t>
            </a:r>
            <a:endParaRPr lang="es-CO" sz="2400" b="1" i="0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</a:endParaRPr>
          </a:p>
          <a:p>
            <a:pPr algn="ctr"/>
            <a:endParaRPr lang="es-ES" sz="28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</a:endParaRPr>
          </a:p>
          <a:p>
            <a:pPr algn="ctr"/>
            <a:endParaRPr lang="es-CO" sz="2000" b="1" i="0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</a:endParaRPr>
          </a:p>
          <a:p>
            <a:pPr algn="ctr"/>
            <a:endParaRPr lang="es-CO" sz="24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3B440047-8CBE-B920-4F3C-5AD4FF3176A8}"/>
              </a:ext>
            </a:extLst>
          </p:cNvPr>
          <p:cNvGrpSpPr/>
          <p:nvPr/>
        </p:nvGrpSpPr>
        <p:grpSpPr>
          <a:xfrm>
            <a:off x="1295400" y="2978409"/>
            <a:ext cx="3394859" cy="1195704"/>
            <a:chOff x="5410200" y="2036888"/>
            <a:chExt cx="3394859" cy="119570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79FA1F83-4FAF-DBC1-BC63-8A5D7CEEE38A}"/>
                </a:ext>
              </a:extLst>
            </p:cNvPr>
            <p:cNvSpPr txBox="1"/>
            <p:nvPr/>
          </p:nvSpPr>
          <p:spPr>
            <a:xfrm>
              <a:off x="5410200" y="2036888"/>
              <a:ext cx="2819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2000" b="1" dirty="0">
                  <a:solidFill>
                    <a:srgbClr val="57A7B3"/>
                  </a:solidFill>
                  <a:latin typeface="Calibri" panose="020F0502020204030204" pitchFamily="34" charset="0"/>
                </a:rPr>
                <a:t>Subtítulo</a:t>
              </a:r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D19AADCC-9D4C-20CC-7151-1F24CEAF0EFC}"/>
                </a:ext>
              </a:extLst>
            </p:cNvPr>
            <p:cNvSpPr txBox="1"/>
            <p:nvPr/>
          </p:nvSpPr>
          <p:spPr>
            <a:xfrm>
              <a:off x="5410200" y="2319268"/>
              <a:ext cx="3394859" cy="55399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s-CO" sz="3000" b="1" dirty="0">
                  <a:solidFill>
                    <a:srgbClr val="57A7B3"/>
                  </a:solidFill>
                  <a:effectLst>
                    <a:outerShdw dist="6350" dir="2700000" algn="tl" rotWithShape="0">
                      <a:prstClr val="black"/>
                    </a:outerShdw>
                  </a:effectLst>
                  <a:latin typeface="Calibri" panose="020F0502020204030204" pitchFamily="34" charset="0"/>
                </a:rPr>
                <a:t>Título . Título</a:t>
              </a: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383879D6-85E6-AF4B-887D-26105BAEB919}"/>
                </a:ext>
              </a:extLst>
            </p:cNvPr>
            <p:cNvSpPr txBox="1"/>
            <p:nvPr/>
          </p:nvSpPr>
          <p:spPr>
            <a:xfrm>
              <a:off x="5410200" y="2955593"/>
              <a:ext cx="3048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200" b="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</a:rPr>
                <a:t>Autor / Ciudad / Fecha</a:t>
              </a:r>
            </a:p>
          </p:txBody>
        </p:sp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F3B34E4F-DF65-47B3-7BBB-297D49341B0D}"/>
                </a:ext>
              </a:extLst>
            </p:cNvPr>
            <p:cNvCxnSpPr>
              <a:cxnSpLocks/>
            </p:cNvCxnSpPr>
            <p:nvPr/>
          </p:nvCxnSpPr>
          <p:spPr>
            <a:xfrm>
              <a:off x="5512923" y="2917696"/>
              <a:ext cx="3048000" cy="0"/>
            </a:xfrm>
            <a:prstGeom prst="line">
              <a:avLst/>
            </a:prstGeom>
            <a:ln>
              <a:solidFill>
                <a:srgbClr val="43919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A22E78B0-D3E5-7D80-59B4-2E0CA0D4464F}"/>
              </a:ext>
            </a:extLst>
          </p:cNvPr>
          <p:cNvSpPr txBox="1"/>
          <p:nvPr/>
        </p:nvSpPr>
        <p:spPr>
          <a:xfrm>
            <a:off x="5641675" y="310152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</a:rPr>
              <a:t>Oficina Asesora de Planeación  / Bogotá, D.C./ 22 de Enero de 2026.</a:t>
            </a:r>
          </a:p>
        </p:txBody>
      </p:sp>
    </p:spTree>
    <p:extLst>
      <p:ext uri="{BB962C8B-B14F-4D97-AF65-F5344CB8AC3E}">
        <p14:creationId xmlns:p14="http://schemas.microsoft.com/office/powerpoint/2010/main" val="2344542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A5B7BAF3-0B27-1B09-4B1E-0B34B41BCA45}"/>
              </a:ext>
            </a:extLst>
          </p:cNvPr>
          <p:cNvSpPr txBox="1"/>
          <p:nvPr/>
        </p:nvSpPr>
        <p:spPr>
          <a:xfrm>
            <a:off x="5334000" y="4749193"/>
            <a:ext cx="3810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400" b="1" i="0" dirty="0">
                <a:solidFill>
                  <a:schemeClr val="bg1"/>
                </a:solidFill>
                <a:latin typeface="Calibri" panose="020F0502020204030204" pitchFamily="34" charset="0"/>
              </a:rPr>
              <a:t>VIGENCIA 2025</a:t>
            </a:r>
            <a:endParaRPr lang="es-CO" sz="1400" b="1" dirty="0">
              <a:solidFill>
                <a:schemeClr val="bg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F78772B-9162-C659-C828-97E3D01B7B72}"/>
              </a:ext>
            </a:extLst>
          </p:cNvPr>
          <p:cNvSpPr txBox="1"/>
          <p:nvPr/>
        </p:nvSpPr>
        <p:spPr>
          <a:xfrm>
            <a:off x="144674" y="4711963"/>
            <a:ext cx="4724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400" b="1" dirty="0">
                <a:solidFill>
                  <a:schemeClr val="bg1"/>
                </a:solidFill>
              </a:rPr>
              <a:t>PRESUPUESTO DE INVERSIÓN </a:t>
            </a:r>
            <a:endParaRPr lang="es-CO" sz="1400" b="1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B4A7B6B-C163-1A99-3F65-108EBFFB30DD}"/>
              </a:ext>
            </a:extLst>
          </p:cNvPr>
          <p:cNvSpPr txBox="1"/>
          <p:nvPr/>
        </p:nvSpPr>
        <p:spPr>
          <a:xfrm>
            <a:off x="685800" y="1001885"/>
            <a:ext cx="7772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000" dirty="0"/>
              <a:t>El </a:t>
            </a:r>
            <a:r>
              <a:rPr lang="es-MX" sz="1000" b="1" dirty="0"/>
              <a:t>Decreto Número 1621 del 30 de diciembre de 2024</a:t>
            </a:r>
            <a:r>
              <a:rPr lang="es-MX" sz="1000" dirty="0"/>
              <a:t>, “Por el cual se liquida el Presupuesto General de la Nación para la vigencia fiscal de 2025, se detallan las apropiaciones y se clasifican y definen los gastos”, asignó al </a:t>
            </a:r>
            <a:r>
              <a:rPr lang="es-MX" sz="1000" b="1" dirty="0"/>
              <a:t>Instituto Nacional de Salud (INS)</a:t>
            </a:r>
            <a:r>
              <a:rPr lang="es-MX" sz="1000" dirty="0"/>
              <a:t> un presupuesto total de </a:t>
            </a:r>
            <a:r>
              <a:rPr lang="es-MX" sz="1000" b="1" dirty="0"/>
              <a:t>$62.680.604.677</a:t>
            </a:r>
            <a:r>
              <a:rPr lang="es-MX" sz="1000" dirty="0"/>
              <a:t>, distribuido en los siguientes programas presupuestales:</a:t>
            </a:r>
          </a:p>
          <a:p>
            <a:pPr algn="just"/>
            <a:endParaRPr lang="es-MX" sz="1000" dirty="0"/>
          </a:p>
          <a:p>
            <a:pPr algn="just"/>
            <a:r>
              <a:rPr lang="es-MX" sz="1000" dirty="0"/>
              <a:t>• </a:t>
            </a:r>
            <a:r>
              <a:rPr lang="es-MX" sz="1000" b="1" dirty="0"/>
              <a:t>Programa 1901 – Salud Pública y Prestación de Servicios:</a:t>
            </a:r>
            <a:r>
              <a:rPr lang="es-MX" sz="1000" dirty="0"/>
              <a:t> $45.759.182.000</a:t>
            </a:r>
          </a:p>
          <a:p>
            <a:pPr algn="just"/>
            <a:r>
              <a:rPr lang="es-MX" sz="1000" dirty="0"/>
              <a:t>• </a:t>
            </a:r>
            <a:r>
              <a:rPr lang="es-MX" sz="1000" b="1" dirty="0"/>
              <a:t>Programa 1999 – Fortalecimiento y Apoyo a la Gestión Institucional del Sector Salud:</a:t>
            </a:r>
            <a:r>
              <a:rPr lang="es-MX" sz="1000" dirty="0"/>
              <a:t> $14.189.411.000</a:t>
            </a:r>
          </a:p>
          <a:p>
            <a:pPr algn="just"/>
            <a:r>
              <a:rPr lang="es-MX" sz="1000" dirty="0"/>
              <a:t>• </a:t>
            </a:r>
            <a:r>
              <a:rPr lang="es-MX" sz="1000" b="1" dirty="0"/>
              <a:t>Programa 1905 – Salud Pública (Concepto Previo):</a:t>
            </a:r>
            <a:r>
              <a:rPr lang="es-MX" sz="1000" dirty="0"/>
              <a:t> $2.732.011.677</a:t>
            </a:r>
          </a:p>
          <a:p>
            <a:pPr algn="just"/>
            <a:endParaRPr lang="es-MX" sz="1000" dirty="0"/>
          </a:p>
          <a:p>
            <a:pPr algn="just"/>
            <a:r>
              <a:rPr lang="es-MX" sz="1000" dirty="0"/>
              <a:t>Posteriormente, mediante el </a:t>
            </a:r>
            <a:r>
              <a:rPr lang="es-MX" sz="1000" b="1" dirty="0"/>
              <a:t>Decreto No. 1484 del 31 de diciembre de 2025</a:t>
            </a:r>
            <a:r>
              <a:rPr lang="es-MX" sz="1000" dirty="0"/>
              <a:t>, “Por el cual se reducen unas apropiaciones en el Presupuesto General de la Nación de la vigencia fiscal de 2025 y se dictan otras disposiciones”, se efectuó una </a:t>
            </a:r>
            <a:r>
              <a:rPr lang="es-MX" sz="1000" b="1" dirty="0"/>
              <a:t>reducción presupuestal total de $3.981.173.434</a:t>
            </a:r>
            <a:r>
              <a:rPr lang="es-MX" sz="1000" dirty="0"/>
              <a:t> al INS, discriminada así:</a:t>
            </a:r>
          </a:p>
          <a:p>
            <a:pPr algn="just"/>
            <a:endParaRPr lang="es-MX" sz="1000" dirty="0"/>
          </a:p>
          <a:p>
            <a:pPr algn="just"/>
            <a:r>
              <a:rPr lang="es-MX" sz="1000" dirty="0"/>
              <a:t>• </a:t>
            </a:r>
            <a:r>
              <a:rPr lang="es-MX" sz="1000" b="1" dirty="0"/>
              <a:t>Programa 1901 – Salud Pública y Prestación de Servicios:</a:t>
            </a:r>
            <a:r>
              <a:rPr lang="es-MX" sz="1000" dirty="0"/>
              <a:t> $421.245.856</a:t>
            </a:r>
          </a:p>
          <a:p>
            <a:pPr algn="just"/>
            <a:r>
              <a:rPr lang="es-MX" sz="1000" dirty="0"/>
              <a:t>• </a:t>
            </a:r>
            <a:r>
              <a:rPr lang="es-MX" sz="1000" b="1" dirty="0"/>
              <a:t>Programa 1999 – Fortalecimiento y Apoyo a la Gestión Institucional del Sector Salud:</a:t>
            </a:r>
            <a:r>
              <a:rPr lang="es-MX" sz="1000" dirty="0"/>
              <a:t> $827.915.901</a:t>
            </a:r>
          </a:p>
          <a:p>
            <a:pPr algn="just"/>
            <a:r>
              <a:rPr lang="es-MX" sz="1000" dirty="0"/>
              <a:t>• </a:t>
            </a:r>
            <a:r>
              <a:rPr lang="es-MX" sz="1000" b="1" dirty="0"/>
              <a:t>Programa 1905 – Salud Pública (Concepto Previo):</a:t>
            </a:r>
            <a:r>
              <a:rPr lang="es-MX" sz="1000" dirty="0"/>
              <a:t> $2.732.011.677</a:t>
            </a:r>
          </a:p>
          <a:p>
            <a:pPr algn="just"/>
            <a:endParaRPr lang="es-MX" sz="1000" dirty="0"/>
          </a:p>
          <a:p>
            <a:pPr algn="just"/>
            <a:r>
              <a:rPr lang="es-MX" sz="1000" dirty="0"/>
              <a:t>Como resultado, la </a:t>
            </a:r>
            <a:r>
              <a:rPr lang="es-MX" sz="1000" b="1" dirty="0"/>
              <a:t>apropiación disponible final para el INS en la vigencia 2025</a:t>
            </a:r>
            <a:r>
              <a:rPr lang="es-MX" sz="1000" dirty="0"/>
              <a:t> quedó en </a:t>
            </a:r>
            <a:r>
              <a:rPr lang="es-MX" sz="1000" b="1" dirty="0"/>
              <a:t>$58.699.431.243</a:t>
            </a:r>
            <a:r>
              <a:rPr lang="es-MX" sz="1000" dirty="0"/>
              <a:t>, distribuida de la siguiente manera:</a:t>
            </a:r>
          </a:p>
          <a:p>
            <a:pPr algn="just"/>
            <a:endParaRPr lang="es-MX" sz="1000" dirty="0"/>
          </a:p>
          <a:p>
            <a:pPr algn="just"/>
            <a:r>
              <a:rPr lang="es-MX" sz="1000" dirty="0"/>
              <a:t>• </a:t>
            </a:r>
            <a:r>
              <a:rPr lang="es-MX" sz="1000" b="1" dirty="0"/>
              <a:t>Programa 1901 – Salud Pública y Prestación de Servicios:</a:t>
            </a:r>
            <a:r>
              <a:rPr lang="es-MX" sz="1000" dirty="0"/>
              <a:t> $45.337.936.144</a:t>
            </a:r>
          </a:p>
          <a:p>
            <a:pPr algn="just"/>
            <a:r>
              <a:rPr lang="es-MX" sz="1000" dirty="0"/>
              <a:t>• </a:t>
            </a:r>
            <a:r>
              <a:rPr lang="es-MX" sz="1000" b="1" dirty="0"/>
              <a:t>Programa 1999 – Fortalecimiento y Apoyo a la Gestión Institucional del Sector Salud:</a:t>
            </a:r>
            <a:r>
              <a:rPr lang="es-MX" sz="1000" dirty="0"/>
              <a:t> $13.361.495.099</a:t>
            </a:r>
          </a:p>
          <a:p>
            <a:pPr algn="just"/>
            <a:r>
              <a:rPr lang="es-MX" sz="1000" dirty="0"/>
              <a:t>• </a:t>
            </a:r>
            <a:r>
              <a:rPr lang="es-MX" sz="1000" b="1" dirty="0"/>
              <a:t>Programa 1905 – Salud Pública (Concepto Previo):</a:t>
            </a:r>
            <a:r>
              <a:rPr lang="es-MX" sz="1000" dirty="0"/>
              <a:t> $0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44CF6DE-4E11-7868-53E3-9F486144943E}"/>
              </a:ext>
            </a:extLst>
          </p:cNvPr>
          <p:cNvSpPr txBox="1"/>
          <p:nvPr/>
        </p:nvSpPr>
        <p:spPr>
          <a:xfrm>
            <a:off x="2133600" y="65085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800" b="1" dirty="0">
                <a:solidFill>
                  <a:srgbClr val="00206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</a:rPr>
              <a:t>Presupuesto de Inversión – Vigencia 2025</a:t>
            </a:r>
          </a:p>
        </p:txBody>
      </p:sp>
    </p:spTree>
    <p:extLst>
      <p:ext uri="{BB962C8B-B14F-4D97-AF65-F5344CB8AC3E}">
        <p14:creationId xmlns:p14="http://schemas.microsoft.com/office/powerpoint/2010/main" val="4067716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AFEAE-1C6C-D719-A33A-D2DC42E41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84DBA053-B02E-D26B-A22E-E265B06F79EB}"/>
              </a:ext>
            </a:extLst>
          </p:cNvPr>
          <p:cNvSpPr txBox="1"/>
          <p:nvPr/>
        </p:nvSpPr>
        <p:spPr>
          <a:xfrm>
            <a:off x="0" y="4708525"/>
            <a:ext cx="47244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b="1" dirty="0">
                <a:solidFill>
                  <a:schemeClr val="bg1"/>
                </a:solidFill>
              </a:rPr>
              <a:t>PRESUPUESTO DE INVERSIÓN </a:t>
            </a:r>
            <a:endParaRPr lang="es-CO" sz="1200" b="1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2BF69EE-4C41-BC5C-83B1-2BC21DB63866}"/>
              </a:ext>
            </a:extLst>
          </p:cNvPr>
          <p:cNvSpPr txBox="1"/>
          <p:nvPr/>
        </p:nvSpPr>
        <p:spPr>
          <a:xfrm>
            <a:off x="6019800" y="4784725"/>
            <a:ext cx="2971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VIGENCIA 2025</a:t>
            </a:r>
          </a:p>
          <a:p>
            <a:endParaRPr lang="es-CO" sz="1200" b="1" dirty="0"/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2EB54010-8FD7-8056-32FE-5599E041DEE2}"/>
              </a:ext>
            </a:extLst>
          </p:cNvPr>
          <p:cNvGraphicFramePr>
            <a:graphicFrameLocks/>
          </p:cNvGraphicFramePr>
          <p:nvPr/>
        </p:nvGraphicFramePr>
        <p:xfrm>
          <a:off x="2133600" y="1355725"/>
          <a:ext cx="58674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453B9420-5678-CFEF-5134-E6FD04B65CB0}"/>
              </a:ext>
            </a:extLst>
          </p:cNvPr>
          <p:cNvSpPr txBox="1"/>
          <p:nvPr/>
        </p:nvSpPr>
        <p:spPr>
          <a:xfrm>
            <a:off x="2895600" y="735304"/>
            <a:ext cx="3886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dirty="0"/>
              <a:t>Asignación y Reducción Presupuestal INS </a:t>
            </a:r>
          </a:p>
          <a:p>
            <a:pPr algn="ctr"/>
            <a:r>
              <a:rPr lang="es-ES" sz="1400" b="1" dirty="0"/>
              <a:t>Vigencia 2025 </a:t>
            </a:r>
            <a:endParaRPr lang="es-CO" sz="1400" b="1"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1915A20-18B0-A4CD-4104-07CC5746C00C}"/>
              </a:ext>
            </a:extLst>
          </p:cNvPr>
          <p:cNvGraphicFramePr>
            <a:graphicFrameLocks noGrp="1"/>
          </p:cNvGraphicFramePr>
          <p:nvPr/>
        </p:nvGraphicFramePr>
        <p:xfrm>
          <a:off x="2057400" y="3693160"/>
          <a:ext cx="5486400" cy="352425"/>
        </p:xfrm>
        <a:graphic>
          <a:graphicData uri="http://schemas.openxmlformats.org/drawingml/2006/table">
            <a:tbl>
              <a:tblPr/>
              <a:tblGrid>
                <a:gridCol w="2008340">
                  <a:extLst>
                    <a:ext uri="{9D8B030D-6E8A-4147-A177-3AD203B41FA5}">
                      <a16:colId xmlns:a16="http://schemas.microsoft.com/office/drawing/2014/main" val="2967283735"/>
                    </a:ext>
                  </a:extLst>
                </a:gridCol>
                <a:gridCol w="1158658">
                  <a:extLst>
                    <a:ext uri="{9D8B030D-6E8A-4147-A177-3AD203B41FA5}">
                      <a16:colId xmlns:a16="http://schemas.microsoft.com/office/drawing/2014/main" val="1584870213"/>
                    </a:ext>
                  </a:extLst>
                </a:gridCol>
                <a:gridCol w="1004170">
                  <a:extLst>
                    <a:ext uri="{9D8B030D-6E8A-4147-A177-3AD203B41FA5}">
                      <a16:colId xmlns:a16="http://schemas.microsoft.com/office/drawing/2014/main" val="3795276818"/>
                    </a:ext>
                  </a:extLst>
                </a:gridCol>
                <a:gridCol w="1315232">
                  <a:extLst>
                    <a:ext uri="{9D8B030D-6E8A-4147-A177-3AD203B41FA5}">
                      <a16:colId xmlns:a16="http://schemas.microsoft.com/office/drawing/2014/main" val="36928008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PGN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Asignación Inicial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Reducción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Apropiación Final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31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Instituto Nacional de Salud - (INS)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$ 62.680.604.677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$ 3.981.173.434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$ 58.699.431.243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580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7169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96828-9F3D-851A-DA97-D5192F34A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C5E7BAE9-D9B8-A5C6-5778-00C7668A8093}"/>
              </a:ext>
            </a:extLst>
          </p:cNvPr>
          <p:cNvSpPr txBox="1"/>
          <p:nvPr/>
        </p:nvSpPr>
        <p:spPr>
          <a:xfrm>
            <a:off x="5334000" y="4749193"/>
            <a:ext cx="3810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400" b="1" i="0" dirty="0">
                <a:solidFill>
                  <a:schemeClr val="bg1"/>
                </a:solidFill>
                <a:latin typeface="Calibri" panose="020F0502020204030204" pitchFamily="34" charset="0"/>
              </a:rPr>
              <a:t>VIGENCIA 2025</a:t>
            </a:r>
            <a:endParaRPr lang="es-CO" sz="1400" b="1" dirty="0">
              <a:solidFill>
                <a:schemeClr val="bg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EBEF09A-E114-041D-F443-8AC74405E2FA}"/>
              </a:ext>
            </a:extLst>
          </p:cNvPr>
          <p:cNvSpPr txBox="1"/>
          <p:nvPr/>
        </p:nvSpPr>
        <p:spPr>
          <a:xfrm>
            <a:off x="144674" y="4711963"/>
            <a:ext cx="4724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400" b="1" dirty="0">
                <a:solidFill>
                  <a:schemeClr val="bg1"/>
                </a:solidFill>
              </a:rPr>
              <a:t>PRESUPUESTO DE INVERSIÓN </a:t>
            </a:r>
            <a:endParaRPr lang="es-CO" sz="1400" b="1" dirty="0">
              <a:solidFill>
                <a:schemeClr val="bg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01BAFDF-4C4C-C1BC-AFFD-434F8CE4A47C}"/>
              </a:ext>
            </a:extLst>
          </p:cNvPr>
          <p:cNvSpPr txBox="1"/>
          <p:nvPr/>
        </p:nvSpPr>
        <p:spPr>
          <a:xfrm>
            <a:off x="1043164" y="600467"/>
            <a:ext cx="6896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Asignación Presupuestal por Proyectos Registrados en el Banco de Proyectos de Inversión Nacional (BPIN) – Vigencia 2025</a:t>
            </a:r>
            <a:endParaRPr lang="es-CO" sz="1400" b="1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67E32523-DF36-E595-E810-3C28958BD440}"/>
              </a:ext>
            </a:extLst>
          </p:cNvPr>
          <p:cNvGraphicFramePr>
            <a:graphicFrameLocks noGrp="1"/>
          </p:cNvGraphicFramePr>
          <p:nvPr/>
        </p:nvGraphicFramePr>
        <p:xfrm>
          <a:off x="1143000" y="1092153"/>
          <a:ext cx="6553198" cy="3551884"/>
        </p:xfrm>
        <a:graphic>
          <a:graphicData uri="http://schemas.openxmlformats.org/drawingml/2006/table">
            <a:tbl>
              <a:tblPr/>
              <a:tblGrid>
                <a:gridCol w="1148537">
                  <a:extLst>
                    <a:ext uri="{9D8B030D-6E8A-4147-A177-3AD203B41FA5}">
                      <a16:colId xmlns:a16="http://schemas.microsoft.com/office/drawing/2014/main" val="4208001003"/>
                    </a:ext>
                  </a:extLst>
                </a:gridCol>
                <a:gridCol w="1860921">
                  <a:extLst>
                    <a:ext uri="{9D8B030D-6E8A-4147-A177-3AD203B41FA5}">
                      <a16:colId xmlns:a16="http://schemas.microsoft.com/office/drawing/2014/main" val="2765305126"/>
                    </a:ext>
                  </a:extLst>
                </a:gridCol>
                <a:gridCol w="617883">
                  <a:extLst>
                    <a:ext uri="{9D8B030D-6E8A-4147-A177-3AD203B41FA5}">
                      <a16:colId xmlns:a16="http://schemas.microsoft.com/office/drawing/2014/main" val="1525898950"/>
                    </a:ext>
                  </a:extLst>
                </a:gridCol>
                <a:gridCol w="894113">
                  <a:extLst>
                    <a:ext uri="{9D8B030D-6E8A-4147-A177-3AD203B41FA5}">
                      <a16:colId xmlns:a16="http://schemas.microsoft.com/office/drawing/2014/main" val="1385357013"/>
                    </a:ext>
                  </a:extLst>
                </a:gridCol>
                <a:gridCol w="659680">
                  <a:extLst>
                    <a:ext uri="{9D8B030D-6E8A-4147-A177-3AD203B41FA5}">
                      <a16:colId xmlns:a16="http://schemas.microsoft.com/office/drawing/2014/main" val="1245591784"/>
                    </a:ext>
                  </a:extLst>
                </a:gridCol>
                <a:gridCol w="659680">
                  <a:extLst>
                    <a:ext uri="{9D8B030D-6E8A-4147-A177-3AD203B41FA5}">
                      <a16:colId xmlns:a16="http://schemas.microsoft.com/office/drawing/2014/main" val="70173093"/>
                    </a:ext>
                  </a:extLst>
                </a:gridCol>
                <a:gridCol w="712384">
                  <a:extLst>
                    <a:ext uri="{9D8B030D-6E8A-4147-A177-3AD203B41FA5}">
                      <a16:colId xmlns:a16="http://schemas.microsoft.com/office/drawing/2014/main" val="3537548807"/>
                    </a:ext>
                  </a:extLst>
                </a:gridCol>
              </a:tblGrid>
              <a:tr h="7968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Código BPIN</a:t>
                      </a:r>
                    </a:p>
                  </a:txBody>
                  <a:tcPr marL="3795" marR="3795" marT="37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Nombre Proyecto</a:t>
                      </a:r>
                    </a:p>
                  </a:txBody>
                  <a:tcPr marL="3795" marR="3795" marT="37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Código Presupuestal</a:t>
                      </a:r>
                    </a:p>
                  </a:txBody>
                  <a:tcPr marL="3795" marR="3795" marT="379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NACIÓN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PROPIOS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3795" marR="3795" marT="37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7693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8328808"/>
                  </a:ext>
                </a:extLst>
              </a:tr>
              <a:tr h="7968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572513"/>
                  </a:ext>
                </a:extLst>
              </a:tr>
              <a:tr h="15936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2017011000376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MEJORAMIENTO DE LA SITUACIÓN NUTRICIONAL DE LA POBLACIÓN  A NIVEL   NACIONAL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1901-0300-0014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600.307.393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26.192.369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63.394.631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689.894.393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316524"/>
                  </a:ext>
                </a:extLst>
              </a:tr>
              <a:tr h="15936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2017011000377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INVESTIGACIÓN EN SALUD PÚBLICA Y BIOMEDICINA  NACIONAL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1901-0300-0017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3.298.830.344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158.146.801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342.840.406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3.799.817.551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382492"/>
                  </a:ext>
                </a:extLst>
              </a:tr>
              <a:tr h="2390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2017011000381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FORTALECIMIENTO DEL ANÁLISIS DE INFORMACIÓN EN SALUD PARA LA TOMA DE DECISIONES EN EL ÁMBITO  NACIONAL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1901-0300-0015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806.766.000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37.745.561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80.720.408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925.231.969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06004"/>
                  </a:ext>
                </a:extLst>
              </a:tr>
              <a:tr h="2390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2017011000382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FORTALECIMIENTO INSTITUCIONAL EN TECNOLOGÍAS DE INFORMACIÓN Y COMUNICACIONES  NACIONAL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1999-0300-0005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6.061.859.099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271.204.467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750.019.533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7.083.083.099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969504"/>
                  </a:ext>
                </a:extLst>
              </a:tr>
              <a:tr h="3187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2017011000383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FORTALECIMIENTO DE LA CAPACIDAD RESOLUTIVA DEL  LABORATORIO NACIONAL DE REFERENCIA Y REDES DE LABORATORIOS DE SALUD PÚBLICA.  NACIONAL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1901-0300-0013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9.250.125.168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843.758.911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597.628.517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10.691.512.596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360003"/>
                  </a:ext>
                </a:extLst>
              </a:tr>
              <a:tr h="3187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2017011000384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FORTALECIMIENTO DE LA VIGILANCIA, DETECCIÓN, VALORACIÓN Y RESPUESTA ANTE RIESGOS, EVENTOS, EMERGENCIAS Y EPIDEMIAS EN SALUD PÚBLICA A NIVEL  NACIONAL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1901-0300-0010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7.217.113.000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437.985.316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745.169.591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8.400.267.907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050645"/>
                  </a:ext>
                </a:extLst>
              </a:tr>
              <a:tr h="3187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2017011000385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FORTALECIMIENTO CONSTRUCCIÓN, ADECUACIÓN Y MANTENIMIENTO DE INFRAESTRUCTURA FÍSICA DEL INSTITUTO NACIONAL DE SALUD  NACIONAL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1999-0300-0004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3.927.752.000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205.893.379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405.578.621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4.539.224.000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162447"/>
                  </a:ext>
                </a:extLst>
              </a:tr>
              <a:tr h="3187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2018011000077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FORTALECIMIENTO DE LA CAPACIDAD INSTITUCIONAL EN LA PROVISIÓN DE BIENES Y SERVICIOS DE INTERÉS PARA LA SALUD PÚBLICA  NACIONAL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1901-0300-0011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7.294.361.682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450.678.011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743.860.831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8.488.900.524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523002"/>
                  </a:ext>
                </a:extLst>
              </a:tr>
              <a:tr h="2390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2018011000083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FORTALECIMIENTO DE LA COORDINACIÓN DE LAS  REDES DE BANCOS DE SANGRE Y DE  DONACIÓN Y TRASPLANTES  NACIONAL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1901-0300-0016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2.012.419.224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69.953.551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210.001.009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2.292.373.784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061183"/>
                  </a:ext>
                </a:extLst>
              </a:tr>
              <a:tr h="15936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2018011000105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RENOVACIÓN TECNOLÓGICA DE LOS LABORATORIOS DEL INS  NACIONAL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1901-0300-0012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8.627.205.420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529.646.371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893.085.629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10.049.937.420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442371"/>
                  </a:ext>
                </a:extLst>
              </a:tr>
              <a:tr h="15936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2019011000030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FORTALECIMIENTO ENTORNO LABORAL SALUDABLE DEL INSTITUTO NACIONAL DE SALUD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1999-0300-0006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790.406.000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14.490.029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89.273.971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894.170.000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694722"/>
                  </a:ext>
                </a:extLst>
              </a:tr>
              <a:tr h="2390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202300000000342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FORTALECIMIENTO DE LA GESTIÓN DOCUMENTAL DEL INSTITUTO NACIONAL DE SALUD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1999-0300-0007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725.592.000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43.073.651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76.352.349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845.018.000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70955"/>
                  </a:ext>
                </a:extLst>
              </a:tr>
              <a:tr h="15936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202400000000163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CONFORMACIÓN DE LA RED NACIONAL DE BIOBANCOS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1905-0300-0001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           -  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-  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   -   </a:t>
                      </a:r>
                    </a:p>
                  </a:txBody>
                  <a:tcPr marL="3795" marR="3795" marT="3795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781567"/>
                  </a:ext>
                </a:extLst>
              </a:tr>
              <a:tr h="796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3795" marR="3795" marT="37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795" marR="3795" marT="37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795" marR="3795" marT="37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50.612.737.330 </a:t>
                      </a:r>
                    </a:p>
                  </a:txBody>
                  <a:tcPr marL="3795" marR="3795" marT="37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3.088.768.417 </a:t>
                      </a:r>
                    </a:p>
                  </a:txBody>
                  <a:tcPr marL="3795" marR="3795" marT="37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4.997.925.496 </a:t>
                      </a:r>
                    </a:p>
                  </a:txBody>
                  <a:tcPr marL="3795" marR="3795" marT="37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58.699.431.243 </a:t>
                      </a:r>
                    </a:p>
                  </a:txBody>
                  <a:tcPr marL="3795" marR="3795" marT="379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7054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466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8523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F9ED42FBA681F42872BF5C2EFCF1AEA" ma:contentTypeVersion="3" ma:contentTypeDescription="Crear nuevo documento." ma:contentTypeScope="" ma:versionID="c4399e0552832dbad8bafbf43a4a0c7a">
  <xsd:schema xmlns:xsd="http://www.w3.org/2001/XMLSchema" xmlns:xs="http://www.w3.org/2001/XMLSchema" xmlns:p="http://schemas.microsoft.com/office/2006/metadata/properties" xmlns:ns2="69c56347-9c73-4464-b9b6-d7f8c0bd9ea0" xmlns:ns3="3bfbf733-a6c3-488d-a481-abc1b690c7db" xmlns:ns4="http://schemas.microsoft.com/sharepoint/v4" targetNamespace="http://schemas.microsoft.com/office/2006/metadata/properties" ma:root="true" ma:fieldsID="62f5b9e17d332759bf83e4e3050f352b" ns2:_="" ns3:_="" ns4:_="">
    <xsd:import namespace="69c56347-9c73-4464-b9b6-d7f8c0bd9ea0"/>
    <xsd:import namespace="3bfbf733-a6c3-488d-a481-abc1b690c7db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A_x00f1_o" minOccurs="0"/>
                <xsd:element ref="ns3:SharedWithUsers" minOccurs="0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56347-9c73-4464-b9b6-d7f8c0bd9ea0" elementFormDefault="qualified">
    <xsd:import namespace="http://schemas.microsoft.com/office/2006/documentManagement/types"/>
    <xsd:import namespace="http://schemas.microsoft.com/office/infopath/2007/PartnerControls"/>
    <xsd:element name="A_x00f1_o" ma:index="8" nillable="true" ma:displayName="Año" ma:internalName="A_x00f1_o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bf733-a6c3-488d-a481-abc1b690c7db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0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  <A_x00f1_o xmlns="69c56347-9c73-4464-b9b6-d7f8c0bd9ea0">2025</A_x00f1_o>
  </documentManagement>
</p:properties>
</file>

<file path=customXml/itemProps1.xml><?xml version="1.0" encoding="utf-8"?>
<ds:datastoreItem xmlns:ds="http://schemas.openxmlformats.org/officeDocument/2006/customXml" ds:itemID="{D1389468-5306-4F80-B1E3-71CCF5FC82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765439-5A57-440D-AAE4-630694EA24CF}"/>
</file>

<file path=customXml/itemProps3.xml><?xml version="1.0" encoding="utf-8"?>
<ds:datastoreItem xmlns:ds="http://schemas.openxmlformats.org/officeDocument/2006/customXml" ds:itemID="{E4D59B89-FC06-4173-9B42-ACEB1FA63B46}">
  <ds:schemaRefs>
    <ds:schemaRef ds:uri="http://purl.org/dc/elements/1.1/"/>
    <ds:schemaRef ds:uri="http://www.w3.org/XML/1998/namespace"/>
    <ds:schemaRef ds:uri="711ab3bf-b5b6-425b-a85d-9e230d03f860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db4a604c-4f4a-4b8f-a44c-736d209a5317"/>
    <ds:schemaRef ds:uri="http://schemas.microsoft.com/office/2006/metadata/properties"/>
    <ds:schemaRef ds:uri="http://purl.org/dc/terms/"/>
    <ds:schemaRef ds:uri="c55f4233-694a-42b1-bd72-cc55cefea4b3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6604</TotalTime>
  <Words>776</Words>
  <Application>Microsoft Office PowerPoint</Application>
  <PresentationFormat>Personalizado</PresentationFormat>
  <Paragraphs>155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Aptos Narrow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Matilde Rodriguez Becerra</dc:creator>
  <cp:lastModifiedBy>Luz Dary Morales Alvarez</cp:lastModifiedBy>
  <cp:revision>693</cp:revision>
  <cp:lastPrinted>2024-06-26T10:03:24Z</cp:lastPrinted>
  <dcterms:created xsi:type="dcterms:W3CDTF">2023-05-30T13:49:55Z</dcterms:created>
  <dcterms:modified xsi:type="dcterms:W3CDTF">2026-01-23T21:54:53Z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2023-05-30T00:00:00Z</vt:filetime>
  </property>
  <property fmtid="{D5CDD505-2E9C-101B-9397-08002B2CF9AE}" pid="3" name="Creator">
    <vt:lpwstr>Adobe InDesign 15.1 (Macintosh)</vt:lpwstr>
  </property>
  <property fmtid="{D5CDD505-2E9C-101B-9397-08002B2CF9AE}" pid="4" name="LastSaved">
    <vt:filetime>2023-05-30T00:00:00Z</vt:filetime>
  </property>
  <property fmtid="{D5CDD505-2E9C-101B-9397-08002B2CF9AE}" pid="5" name="Producer">
    <vt:lpwstr>Adobe PDF Library 15.0</vt:lpwstr>
  </property>
  <property fmtid="{D5CDD505-2E9C-101B-9397-08002B2CF9AE}" pid="6" name="MediaServiceImageTags">
    <vt:lpwstr/>
  </property>
  <property fmtid="{D5CDD505-2E9C-101B-9397-08002B2CF9AE}" pid="7" name="ContentTypeId">
    <vt:lpwstr>0x0101007F9ED42FBA681F42872BF5C2EFCF1AEA</vt:lpwstr>
  </property>
</Properties>
</file>